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16"/>
  </p:notesMasterIdLst>
  <p:handoutMasterIdLst>
    <p:handoutMasterId r:id="rId17"/>
  </p:handoutMasterIdLst>
  <p:sldIdLst>
    <p:sldId id="256" r:id="rId3"/>
    <p:sldId id="568" r:id="rId4"/>
    <p:sldId id="622" r:id="rId5"/>
    <p:sldId id="627" r:id="rId6"/>
    <p:sldId id="626" r:id="rId7"/>
    <p:sldId id="625" r:id="rId8"/>
    <p:sldId id="623" r:id="rId9"/>
    <p:sldId id="624" r:id="rId10"/>
    <p:sldId id="588" r:id="rId11"/>
    <p:sldId id="507" r:id="rId12"/>
    <p:sldId id="593" r:id="rId13"/>
    <p:sldId id="587" r:id="rId14"/>
    <p:sldId id="62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12/11/20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12/11/20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12/11/20</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12/11/20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12/11/20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12/11/20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12/11/20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12/11/20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12/11/20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12/11/20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12/11/20</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12/11/20</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12/11/20</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12/11/20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12/11/20</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12/11/20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12/11/20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12/11/20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12/11/20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12/11/20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12/11/20</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12/11/20</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12/11/20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12/11/20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12/11/20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12/11/20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12/11/20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tiff"/><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Top Angular Report</a:t>
            </a:r>
            <a:br>
              <a:rPr lang="en-US" sz="4400" dirty="0"/>
            </a:br>
            <a:br>
              <a:rPr lang="en-US" sz="4400" dirty="0"/>
            </a:br>
            <a:r>
              <a:rPr lang="en-US" sz="4400" dirty="0"/>
              <a:t>11/12/2020</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12/11/20</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11</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Angular Distributions (</a:t>
            </a:r>
            <a:r>
              <a:rPr lang="en-GB" sz="2800" u="sng" dirty="0" err="1"/>
              <a:t>Prefit</a:t>
            </a:r>
            <a:r>
              <a:rPr lang="en-GB" sz="2800" u="sng" dirty="0"/>
              <a:t>) 2017</a:t>
            </a:r>
            <a:endParaRPr lang="en-GB" sz="2800" u="sng" dirty="0">
              <a:solidFill>
                <a:srgbClr val="FF0000"/>
              </a:solidFill>
            </a:endParaRPr>
          </a:p>
        </p:txBody>
      </p:sp>
      <p:sp>
        <p:nvSpPr>
          <p:cNvPr id="21" name="TextBox 20">
            <a:extLst>
              <a:ext uri="{FF2B5EF4-FFF2-40B4-BE49-F238E27FC236}">
                <a16:creationId xmlns:a16="http://schemas.microsoft.com/office/drawing/2014/main" id="{F428E97F-E442-F14E-9CB9-B30F346A9D76}"/>
              </a:ext>
            </a:extLst>
          </p:cNvPr>
          <p:cNvSpPr txBox="1"/>
          <p:nvPr/>
        </p:nvSpPr>
        <p:spPr>
          <a:xfrm>
            <a:off x="0" y="179612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=2000, w = 1%</a:t>
            </a:r>
          </a:p>
        </p:txBody>
      </p:sp>
      <p:sp>
        <p:nvSpPr>
          <p:cNvPr id="23" name="TextBox 22">
            <a:extLst>
              <a:ext uri="{FF2B5EF4-FFF2-40B4-BE49-F238E27FC236}">
                <a16:creationId xmlns:a16="http://schemas.microsoft.com/office/drawing/2014/main" id="{7328C7EA-20B2-594C-95E0-5D0A7AB50953}"/>
              </a:ext>
            </a:extLst>
          </p:cNvPr>
          <p:cNvSpPr txBox="1"/>
          <p:nvPr/>
        </p:nvSpPr>
        <p:spPr>
          <a:xfrm>
            <a:off x="10136662" y="1796127"/>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=2500, w = 1%</a:t>
            </a:r>
          </a:p>
        </p:txBody>
      </p:sp>
      <p:sp>
        <p:nvSpPr>
          <p:cNvPr id="8" name="TextBox 7">
            <a:extLst>
              <a:ext uri="{FF2B5EF4-FFF2-40B4-BE49-F238E27FC236}">
                <a16:creationId xmlns:a16="http://schemas.microsoft.com/office/drawing/2014/main" id="{1EF76571-47F6-E846-A40A-B5B34F949FEE}"/>
              </a:ext>
            </a:extLst>
          </p:cNvPr>
          <p:cNvSpPr txBox="1"/>
          <p:nvPr/>
        </p:nvSpPr>
        <p:spPr>
          <a:xfrm>
            <a:off x="0" y="5018299"/>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=2000, w = 10%</a:t>
            </a:r>
          </a:p>
        </p:txBody>
      </p:sp>
      <p:sp>
        <p:nvSpPr>
          <p:cNvPr id="9" name="TextBox 8">
            <a:extLst>
              <a:ext uri="{FF2B5EF4-FFF2-40B4-BE49-F238E27FC236}">
                <a16:creationId xmlns:a16="http://schemas.microsoft.com/office/drawing/2014/main" id="{2ABFB995-6C1E-ED4E-8EAC-B87D242989CE}"/>
              </a:ext>
            </a:extLst>
          </p:cNvPr>
          <p:cNvSpPr txBox="1"/>
          <p:nvPr/>
        </p:nvSpPr>
        <p:spPr>
          <a:xfrm>
            <a:off x="10110536" y="5018299"/>
            <a:ext cx="2023672" cy="369332"/>
          </a:xfrm>
          <a:prstGeom prst="rect">
            <a:avLst/>
          </a:prstGeom>
          <a:noFill/>
        </p:spPr>
        <p:txBody>
          <a:bodyPr wrap="square" rtlCol="0">
            <a:spAutoFit/>
          </a:bodyPr>
          <a:lstStyle/>
          <a:p>
            <a:r>
              <a:rPr lang="en-GR" dirty="0">
                <a:solidFill>
                  <a:srgbClr val="FF0000"/>
                </a:solidFill>
              </a:rPr>
              <a:t>M</a:t>
            </a:r>
            <a:r>
              <a:rPr lang="en-GR" baseline="-25000" dirty="0">
                <a:solidFill>
                  <a:srgbClr val="FF0000"/>
                </a:solidFill>
              </a:rPr>
              <a:t>z’ </a:t>
            </a:r>
            <a:r>
              <a:rPr lang="en-GR" dirty="0">
                <a:solidFill>
                  <a:srgbClr val="FF0000"/>
                </a:solidFill>
              </a:rPr>
              <a:t>=2500, w = 10%</a:t>
            </a:r>
          </a:p>
        </p:txBody>
      </p:sp>
      <p:pic>
        <p:nvPicPr>
          <p:cNvPr id="5" name="Picture 4">
            <a:extLst>
              <a:ext uri="{FF2B5EF4-FFF2-40B4-BE49-F238E27FC236}">
                <a16:creationId xmlns:a16="http://schemas.microsoft.com/office/drawing/2014/main" id="{D602AFA4-392B-1A44-8A42-78CB9B4538B2}"/>
              </a:ext>
            </a:extLst>
          </p:cNvPr>
          <p:cNvPicPr>
            <a:picLocks noChangeAspect="1"/>
          </p:cNvPicPr>
          <p:nvPr/>
        </p:nvPicPr>
        <p:blipFill>
          <a:blip r:embed="rId2"/>
          <a:stretch>
            <a:fillRect/>
          </a:stretch>
        </p:blipFill>
        <p:spPr>
          <a:xfrm rot="5400000">
            <a:off x="2692001" y="-38564"/>
            <a:ext cx="2842895" cy="3960495"/>
          </a:xfrm>
          <a:prstGeom prst="rect">
            <a:avLst/>
          </a:prstGeom>
        </p:spPr>
      </p:pic>
      <p:pic>
        <p:nvPicPr>
          <p:cNvPr id="13" name="Picture 12">
            <a:extLst>
              <a:ext uri="{FF2B5EF4-FFF2-40B4-BE49-F238E27FC236}">
                <a16:creationId xmlns:a16="http://schemas.microsoft.com/office/drawing/2014/main" id="{61715CAE-1FBF-7A40-A045-327697BE7971}"/>
              </a:ext>
            </a:extLst>
          </p:cNvPr>
          <p:cNvPicPr>
            <a:picLocks noChangeAspect="1"/>
          </p:cNvPicPr>
          <p:nvPr/>
        </p:nvPicPr>
        <p:blipFill>
          <a:blip r:embed="rId3"/>
          <a:stretch>
            <a:fillRect/>
          </a:stretch>
        </p:blipFill>
        <p:spPr>
          <a:xfrm rot="5400000">
            <a:off x="2692002" y="2870200"/>
            <a:ext cx="2842895" cy="3960495"/>
          </a:xfrm>
          <a:prstGeom prst="rect">
            <a:avLst/>
          </a:prstGeom>
        </p:spPr>
      </p:pic>
      <p:pic>
        <p:nvPicPr>
          <p:cNvPr id="16" name="Picture 15">
            <a:extLst>
              <a:ext uri="{FF2B5EF4-FFF2-40B4-BE49-F238E27FC236}">
                <a16:creationId xmlns:a16="http://schemas.microsoft.com/office/drawing/2014/main" id="{C2AB7872-73C4-4041-8739-7B4B32962760}"/>
              </a:ext>
            </a:extLst>
          </p:cNvPr>
          <p:cNvPicPr>
            <a:picLocks noChangeAspect="1"/>
          </p:cNvPicPr>
          <p:nvPr/>
        </p:nvPicPr>
        <p:blipFill>
          <a:blip r:embed="rId4"/>
          <a:stretch>
            <a:fillRect/>
          </a:stretch>
        </p:blipFill>
        <p:spPr>
          <a:xfrm rot="5400000">
            <a:off x="6762025" y="-43536"/>
            <a:ext cx="2842895" cy="3960495"/>
          </a:xfrm>
          <a:prstGeom prst="rect">
            <a:avLst/>
          </a:prstGeom>
        </p:spPr>
      </p:pic>
      <p:pic>
        <p:nvPicPr>
          <p:cNvPr id="18" name="Picture 17">
            <a:extLst>
              <a:ext uri="{FF2B5EF4-FFF2-40B4-BE49-F238E27FC236}">
                <a16:creationId xmlns:a16="http://schemas.microsoft.com/office/drawing/2014/main" id="{235B9311-B5FD-2148-B84F-D915576F6B39}"/>
              </a:ext>
            </a:extLst>
          </p:cNvPr>
          <p:cNvPicPr>
            <a:picLocks noChangeAspect="1"/>
          </p:cNvPicPr>
          <p:nvPr/>
        </p:nvPicPr>
        <p:blipFill>
          <a:blip r:embed="rId5"/>
          <a:stretch>
            <a:fillRect/>
          </a:stretch>
        </p:blipFill>
        <p:spPr>
          <a:xfrm rot="5400000">
            <a:off x="6762025" y="2799359"/>
            <a:ext cx="2842895" cy="3960495"/>
          </a:xfrm>
          <a:prstGeom prst="rect">
            <a:avLst/>
          </a:prstGeom>
        </p:spPr>
      </p:pic>
    </p:spTree>
    <p:extLst>
      <p:ext uri="{BB962C8B-B14F-4D97-AF65-F5344CB8AC3E}">
        <p14:creationId xmlns:p14="http://schemas.microsoft.com/office/powerpoint/2010/main" val="269958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949324"/>
                <a:ext cx="11610109" cy="426244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Ttbar analysis:</a:t>
                </a:r>
              </a:p>
              <a:p>
                <a:pPr marL="742950" lvl="1" indent="-285750">
                  <a:buFont typeface="Arial" panose="020B0604020202020204" pitchFamily="34" charset="0"/>
                  <a:buChar char="•"/>
                </a:pPr>
                <a:r>
                  <a:rPr lang="en-US" dirty="0">
                    <a:sym typeface="Wingdings" pitchFamily="2" charset="2"/>
                  </a:rPr>
                  <a:t>Working on systematics</a:t>
                </a:r>
              </a:p>
              <a:p>
                <a:pPr marL="742950" lvl="1" indent="-285750">
                  <a:buFont typeface="Arial" panose="020B0604020202020204" pitchFamily="34" charset="0"/>
                  <a:buChar char="•"/>
                </a:pPr>
                <a:r>
                  <a:rPr lang="en-US" dirty="0">
                    <a:sym typeface="Wingdings" pitchFamily="2" charset="2"/>
                  </a:rPr>
                  <a:t>Consistency checks with Giannis</a:t>
                </a:r>
              </a:p>
              <a:p>
                <a:pPr marL="742950" lvl="1" indent="-285750">
                  <a:buFont typeface="Arial" panose="020B0604020202020204" pitchFamily="34" charset="0"/>
                  <a:buChar char="•"/>
                </a:pPr>
                <a:r>
                  <a:rPr lang="en-US" dirty="0">
                    <a:sym typeface="Wingdings" pitchFamily="2" charset="2"/>
                  </a:rPr>
                  <a:t>Next step is how to combine the 3 years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Angular Distributions, Z’ analysis:</a:t>
                </a:r>
              </a:p>
              <a:p>
                <a:pPr marL="800100" lvl="1" indent="-342900">
                  <a:buFont typeface="Arial" panose="020B0604020202020204" pitchFamily="34" charset="0"/>
                  <a:buChar char="•"/>
                </a:pPr>
                <a:r>
                  <a:rPr lang="en-US" dirty="0">
                    <a:sym typeface="Wingdings" pitchFamily="2" charset="2"/>
                  </a:rPr>
                  <a:t>New Signal Region:</a:t>
                </a:r>
              </a:p>
              <a:p>
                <a:pPr marL="1257300" lvl="2"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1257300" lvl="2" indent="-342900">
                  <a:buFont typeface="Arial" panose="020B0604020202020204" pitchFamily="34" charset="0"/>
                  <a:buChar char="•"/>
                </a:pPr>
                <a:endParaRPr lang="en-US" dirty="0">
                  <a:sym typeface="Wingdings" pitchFamily="2" charset="2"/>
                </a:endParaRPr>
              </a:p>
              <a:p>
                <a:pPr marL="800100" lvl="1" indent="-342900">
                  <a:buFont typeface="Arial" panose="020B0604020202020204" pitchFamily="34" charset="0"/>
                  <a:buChar char="•"/>
                </a:pPr>
                <a:r>
                  <a:rPr lang="en-US" dirty="0">
                    <a:sym typeface="Wingdings" pitchFamily="2" charset="2"/>
                  </a:rPr>
                  <a:t>Stack </a:t>
                </a:r>
                <a:r>
                  <a:rPr lang="en-US">
                    <a:sym typeface="Wingdings" pitchFamily="2" charset="2"/>
                  </a:rPr>
                  <a:t>histograms for SR</a:t>
                </a:r>
                <a:r>
                  <a:rPr lang="en-US" baseline="-25000">
                    <a:sym typeface="Wingdings" pitchFamily="2" charset="2"/>
                  </a:rPr>
                  <a:t>C</a:t>
                </a:r>
              </a:p>
              <a:p>
                <a:pPr lvl="1"/>
                <a:endParaRPr lang="en-US" dirty="0">
                  <a:sym typeface="Wingdings" pitchFamily="2" charset="2"/>
                </a:endParaRPr>
              </a:p>
              <a:p>
                <a:pPr marL="800100" lvl="1" indent="-342900">
                  <a:buFont typeface="Arial" panose="020B0604020202020204" pitchFamily="34" charset="0"/>
                  <a:buChar char="•"/>
                </a:pPr>
                <a:r>
                  <a:rPr lang="en-US" dirty="0">
                    <a:sym typeface="Wingdings" pitchFamily="2" charset="2"/>
                  </a:rPr>
                  <a:t>Asymptotic Limits (Brazilian plots) for 2016, 2017, 2018 </a:t>
                </a:r>
              </a:p>
              <a:p>
                <a:pPr marL="1257300" lvl="2" indent="-342900">
                  <a:buFont typeface="Arial" panose="020B0604020202020204" pitchFamily="34" charset="0"/>
                  <a:buChar char="•"/>
                </a:pPr>
                <a:r>
                  <a:rPr lang="en-US" dirty="0">
                    <a:sym typeface="Wingdings" pitchFamily="2" charset="2"/>
                  </a:rPr>
                  <a:t>Total Cross section x BR </a:t>
                </a:r>
              </a:p>
              <a:p>
                <a:pPr marL="1257300" lvl="2"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 </a:t>
                </a:r>
              </a:p>
              <a:p>
                <a:pPr marL="1257300" lvl="2" indent="-342900">
                  <a:buFont typeface="Arial" panose="020B0604020202020204" pitchFamily="34" charset="0"/>
                  <a:buChar char="•"/>
                </a:pPr>
                <a:endParaRPr lang="en-US"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949324"/>
                <a:ext cx="11610109" cy="4262449"/>
              </a:xfrm>
              <a:prstGeom prst="rect">
                <a:avLst/>
              </a:prstGeom>
              <a:blipFill>
                <a:blip r:embed="rId2"/>
                <a:stretch>
                  <a:fillRect l="-328" t="-593" b="-7418"/>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2291241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98454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460798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1%</a:t>
            </a:r>
          </a:p>
        </p:txBody>
      </p:sp>
      <p:pic>
        <p:nvPicPr>
          <p:cNvPr id="4" name="Picture 3" descr="A picture containing chart&#10;&#10;Description automatically generated">
            <a:extLst>
              <a:ext uri="{FF2B5EF4-FFF2-40B4-BE49-F238E27FC236}">
                <a16:creationId xmlns:a16="http://schemas.microsoft.com/office/drawing/2014/main" id="{3BC5FAD0-22A0-5346-AC2F-526DA0547D4C}"/>
              </a:ext>
            </a:extLst>
          </p:cNvPr>
          <p:cNvPicPr>
            <a:picLocks noChangeAspect="1"/>
          </p:cNvPicPr>
          <p:nvPr/>
        </p:nvPicPr>
        <p:blipFill>
          <a:blip r:embed="rId2"/>
          <a:stretch>
            <a:fillRect/>
          </a:stretch>
        </p:blipFill>
        <p:spPr>
          <a:xfrm>
            <a:off x="0" y="761925"/>
            <a:ext cx="4043680" cy="2905760"/>
          </a:xfrm>
          <a:prstGeom prst="rect">
            <a:avLst/>
          </a:prstGeom>
        </p:spPr>
      </p:pic>
      <p:pic>
        <p:nvPicPr>
          <p:cNvPr id="8" name="Picture 7" descr="Chart&#10;&#10;Description automatically generated">
            <a:extLst>
              <a:ext uri="{FF2B5EF4-FFF2-40B4-BE49-F238E27FC236}">
                <a16:creationId xmlns:a16="http://schemas.microsoft.com/office/drawing/2014/main" id="{43E99219-BAC1-CE45-B2EC-72E84AA4181F}"/>
              </a:ext>
            </a:extLst>
          </p:cNvPr>
          <p:cNvPicPr>
            <a:picLocks noChangeAspect="1"/>
          </p:cNvPicPr>
          <p:nvPr/>
        </p:nvPicPr>
        <p:blipFill>
          <a:blip r:embed="rId3"/>
          <a:stretch>
            <a:fillRect/>
          </a:stretch>
        </p:blipFill>
        <p:spPr>
          <a:xfrm>
            <a:off x="4043679" y="761925"/>
            <a:ext cx="4043680" cy="2905760"/>
          </a:xfrm>
          <a:prstGeom prst="rect">
            <a:avLst/>
          </a:prstGeom>
        </p:spPr>
      </p:pic>
      <p:pic>
        <p:nvPicPr>
          <p:cNvPr id="10" name="Picture 9" descr="Chart&#10;&#10;Description automatically generated">
            <a:extLst>
              <a:ext uri="{FF2B5EF4-FFF2-40B4-BE49-F238E27FC236}">
                <a16:creationId xmlns:a16="http://schemas.microsoft.com/office/drawing/2014/main" id="{4B431742-E10E-B64E-BD01-FEE76F94B191}"/>
              </a:ext>
            </a:extLst>
          </p:cNvPr>
          <p:cNvPicPr>
            <a:picLocks noChangeAspect="1"/>
          </p:cNvPicPr>
          <p:nvPr/>
        </p:nvPicPr>
        <p:blipFill>
          <a:blip r:embed="rId4"/>
          <a:stretch>
            <a:fillRect/>
          </a:stretch>
        </p:blipFill>
        <p:spPr>
          <a:xfrm>
            <a:off x="8148322" y="761925"/>
            <a:ext cx="4043680" cy="2905760"/>
          </a:xfrm>
          <a:prstGeom prst="rect">
            <a:avLst/>
          </a:prstGeom>
        </p:spPr>
      </p:pic>
      <p:sp>
        <p:nvSpPr>
          <p:cNvPr id="12" name="TextBox 11">
            <a:extLst>
              <a:ext uri="{FF2B5EF4-FFF2-40B4-BE49-F238E27FC236}">
                <a16:creationId xmlns:a16="http://schemas.microsoft.com/office/drawing/2014/main" id="{4E027993-A817-804C-8415-7C528DD8D3FD}"/>
              </a:ext>
            </a:extLst>
          </p:cNvPr>
          <p:cNvSpPr txBox="1"/>
          <p:nvPr/>
        </p:nvSpPr>
        <p:spPr>
          <a:xfrm>
            <a:off x="1347282" y="449710"/>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5419139" y="449710"/>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9495604" y="449710"/>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6" name="Picture 5">
            <a:extLst>
              <a:ext uri="{FF2B5EF4-FFF2-40B4-BE49-F238E27FC236}">
                <a16:creationId xmlns:a16="http://schemas.microsoft.com/office/drawing/2014/main" id="{0EDD5929-7E52-3449-B693-89671539D0E1}"/>
              </a:ext>
            </a:extLst>
          </p:cNvPr>
          <p:cNvPicPr>
            <a:picLocks noChangeAspect="1"/>
          </p:cNvPicPr>
          <p:nvPr/>
        </p:nvPicPr>
        <p:blipFill>
          <a:blip r:embed="rId5"/>
          <a:stretch>
            <a:fillRect/>
          </a:stretch>
        </p:blipFill>
        <p:spPr>
          <a:xfrm>
            <a:off x="3952673" y="3547417"/>
            <a:ext cx="4617279" cy="3277493"/>
          </a:xfrm>
          <a:prstGeom prst="rect">
            <a:avLst/>
          </a:prstGeom>
        </p:spPr>
      </p:pic>
    </p:spTree>
    <p:extLst>
      <p:ext uri="{BB962C8B-B14F-4D97-AF65-F5344CB8AC3E}">
        <p14:creationId xmlns:p14="http://schemas.microsoft.com/office/powerpoint/2010/main" val="407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10%</a:t>
            </a:r>
          </a:p>
        </p:txBody>
      </p:sp>
      <p:pic>
        <p:nvPicPr>
          <p:cNvPr id="4" name="Picture 3" descr="Table&#10;&#10;Description automatically generated">
            <a:extLst>
              <a:ext uri="{FF2B5EF4-FFF2-40B4-BE49-F238E27FC236}">
                <a16:creationId xmlns:a16="http://schemas.microsoft.com/office/drawing/2014/main" id="{E99D5C72-F17B-D040-8646-2723E76B6969}"/>
              </a:ext>
            </a:extLst>
          </p:cNvPr>
          <p:cNvPicPr>
            <a:picLocks noChangeAspect="1"/>
          </p:cNvPicPr>
          <p:nvPr/>
        </p:nvPicPr>
        <p:blipFill>
          <a:blip r:embed="rId2"/>
          <a:stretch>
            <a:fillRect/>
          </a:stretch>
        </p:blipFill>
        <p:spPr>
          <a:xfrm>
            <a:off x="-1" y="761923"/>
            <a:ext cx="4043680" cy="2905760"/>
          </a:xfrm>
          <a:prstGeom prst="rect">
            <a:avLst/>
          </a:prstGeom>
        </p:spPr>
      </p:pic>
      <p:pic>
        <p:nvPicPr>
          <p:cNvPr id="6" name="Picture 5" descr="Chart&#10;&#10;Description automatically generated">
            <a:extLst>
              <a:ext uri="{FF2B5EF4-FFF2-40B4-BE49-F238E27FC236}">
                <a16:creationId xmlns:a16="http://schemas.microsoft.com/office/drawing/2014/main" id="{929D7F80-EBB7-5F48-B40C-D83508E018A7}"/>
              </a:ext>
            </a:extLst>
          </p:cNvPr>
          <p:cNvPicPr>
            <a:picLocks noChangeAspect="1"/>
          </p:cNvPicPr>
          <p:nvPr/>
        </p:nvPicPr>
        <p:blipFill>
          <a:blip r:embed="rId3"/>
          <a:stretch>
            <a:fillRect/>
          </a:stretch>
        </p:blipFill>
        <p:spPr>
          <a:xfrm>
            <a:off x="4104642" y="761923"/>
            <a:ext cx="4043680" cy="2905760"/>
          </a:xfrm>
          <a:prstGeom prst="rect">
            <a:avLst/>
          </a:prstGeom>
        </p:spPr>
      </p:pic>
      <p:pic>
        <p:nvPicPr>
          <p:cNvPr id="9" name="Picture 8" descr="Chart&#10;&#10;Description automatically generated">
            <a:extLst>
              <a:ext uri="{FF2B5EF4-FFF2-40B4-BE49-F238E27FC236}">
                <a16:creationId xmlns:a16="http://schemas.microsoft.com/office/drawing/2014/main" id="{95794127-BDE5-CC46-A006-56BB1AC64814}"/>
              </a:ext>
            </a:extLst>
          </p:cNvPr>
          <p:cNvPicPr>
            <a:picLocks noChangeAspect="1"/>
          </p:cNvPicPr>
          <p:nvPr/>
        </p:nvPicPr>
        <p:blipFill>
          <a:blip r:embed="rId4"/>
          <a:stretch>
            <a:fillRect/>
          </a:stretch>
        </p:blipFill>
        <p:spPr>
          <a:xfrm>
            <a:off x="8148322" y="761923"/>
            <a:ext cx="4043680" cy="2905760"/>
          </a:xfrm>
          <a:prstGeom prst="rect">
            <a:avLst/>
          </a:prstGeom>
        </p:spPr>
      </p:pic>
      <p:sp>
        <p:nvSpPr>
          <p:cNvPr id="12" name="TextBox 11">
            <a:extLst>
              <a:ext uri="{FF2B5EF4-FFF2-40B4-BE49-F238E27FC236}">
                <a16:creationId xmlns:a16="http://schemas.microsoft.com/office/drawing/2014/main" id="{F060BE9F-BDE1-DC44-B64D-57582E9C6DE1}"/>
              </a:ext>
            </a:extLst>
          </p:cNvPr>
          <p:cNvSpPr txBox="1"/>
          <p:nvPr/>
        </p:nvSpPr>
        <p:spPr>
          <a:xfrm>
            <a:off x="1347282" y="434718"/>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3" name="TextBox 12">
            <a:extLst>
              <a:ext uri="{FF2B5EF4-FFF2-40B4-BE49-F238E27FC236}">
                <a16:creationId xmlns:a16="http://schemas.microsoft.com/office/drawing/2014/main" id="{1844069F-706E-6141-86A0-52DF700583BE}"/>
              </a:ext>
            </a:extLst>
          </p:cNvPr>
          <p:cNvSpPr txBox="1"/>
          <p:nvPr/>
        </p:nvSpPr>
        <p:spPr>
          <a:xfrm>
            <a:off x="5419139" y="434718"/>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4" name="TextBox 13">
            <a:extLst>
              <a:ext uri="{FF2B5EF4-FFF2-40B4-BE49-F238E27FC236}">
                <a16:creationId xmlns:a16="http://schemas.microsoft.com/office/drawing/2014/main" id="{132CA5EB-0539-994C-82C9-6BDFEF6733BB}"/>
              </a:ext>
            </a:extLst>
          </p:cNvPr>
          <p:cNvSpPr txBox="1"/>
          <p:nvPr/>
        </p:nvSpPr>
        <p:spPr>
          <a:xfrm>
            <a:off x="9495604" y="434718"/>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15" name="Picture 14">
            <a:extLst>
              <a:ext uri="{FF2B5EF4-FFF2-40B4-BE49-F238E27FC236}">
                <a16:creationId xmlns:a16="http://schemas.microsoft.com/office/drawing/2014/main" id="{2E6207BC-B25D-4547-8265-022653CC1406}"/>
              </a:ext>
            </a:extLst>
          </p:cNvPr>
          <p:cNvPicPr>
            <a:picLocks noChangeAspect="1"/>
          </p:cNvPicPr>
          <p:nvPr/>
        </p:nvPicPr>
        <p:blipFill>
          <a:blip r:embed="rId5"/>
          <a:stretch>
            <a:fillRect/>
          </a:stretch>
        </p:blipFill>
        <p:spPr>
          <a:xfrm>
            <a:off x="4043679" y="3636693"/>
            <a:ext cx="4470734" cy="3221307"/>
          </a:xfrm>
          <a:prstGeom prst="rect">
            <a:avLst/>
          </a:prstGeom>
        </p:spPr>
      </p:pic>
    </p:spTree>
    <p:extLst>
      <p:ext uri="{BB962C8B-B14F-4D97-AF65-F5344CB8AC3E}">
        <p14:creationId xmlns:p14="http://schemas.microsoft.com/office/powerpoint/2010/main" val="413258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30%</a:t>
            </a:r>
          </a:p>
        </p:txBody>
      </p:sp>
      <p:pic>
        <p:nvPicPr>
          <p:cNvPr id="4" name="Picture 3" descr="A picture containing chart&#10;&#10;Description automatically generated">
            <a:extLst>
              <a:ext uri="{FF2B5EF4-FFF2-40B4-BE49-F238E27FC236}">
                <a16:creationId xmlns:a16="http://schemas.microsoft.com/office/drawing/2014/main" id="{67E3F0B2-9802-3244-80E0-543C766D1F7F}"/>
              </a:ext>
            </a:extLst>
          </p:cNvPr>
          <p:cNvPicPr>
            <a:picLocks noChangeAspect="1"/>
          </p:cNvPicPr>
          <p:nvPr/>
        </p:nvPicPr>
        <p:blipFill>
          <a:blip r:embed="rId2"/>
          <a:stretch>
            <a:fillRect/>
          </a:stretch>
        </p:blipFill>
        <p:spPr>
          <a:xfrm>
            <a:off x="6025279" y="634736"/>
            <a:ext cx="4043680" cy="2905760"/>
          </a:xfrm>
          <a:prstGeom prst="rect">
            <a:avLst/>
          </a:prstGeom>
        </p:spPr>
      </p:pic>
      <p:pic>
        <p:nvPicPr>
          <p:cNvPr id="6" name="Picture 5" descr="Table&#10;&#10;Description automatically generated">
            <a:extLst>
              <a:ext uri="{FF2B5EF4-FFF2-40B4-BE49-F238E27FC236}">
                <a16:creationId xmlns:a16="http://schemas.microsoft.com/office/drawing/2014/main" id="{F7DC4A2F-C0EC-4849-9F32-8E551C223772}"/>
              </a:ext>
            </a:extLst>
          </p:cNvPr>
          <p:cNvPicPr>
            <a:picLocks noChangeAspect="1"/>
          </p:cNvPicPr>
          <p:nvPr/>
        </p:nvPicPr>
        <p:blipFill>
          <a:blip r:embed="rId3"/>
          <a:stretch>
            <a:fillRect/>
          </a:stretch>
        </p:blipFill>
        <p:spPr>
          <a:xfrm>
            <a:off x="1981599" y="634736"/>
            <a:ext cx="4043680" cy="2905760"/>
          </a:xfrm>
          <a:prstGeom prst="rect">
            <a:avLst/>
          </a:prstGeom>
        </p:spPr>
      </p:pic>
      <p:sp>
        <p:nvSpPr>
          <p:cNvPr id="10" name="TextBox 9">
            <a:extLst>
              <a:ext uri="{FF2B5EF4-FFF2-40B4-BE49-F238E27FC236}">
                <a16:creationId xmlns:a16="http://schemas.microsoft.com/office/drawing/2014/main" id="{F3DC5B64-789D-D642-B303-F20EB5A51C2E}"/>
              </a:ext>
            </a:extLst>
          </p:cNvPr>
          <p:cNvSpPr txBox="1"/>
          <p:nvPr/>
        </p:nvSpPr>
        <p:spPr>
          <a:xfrm>
            <a:off x="3451061" y="474505"/>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2" name="TextBox 11">
            <a:extLst>
              <a:ext uri="{FF2B5EF4-FFF2-40B4-BE49-F238E27FC236}">
                <a16:creationId xmlns:a16="http://schemas.microsoft.com/office/drawing/2014/main" id="{94998220-D3D2-6942-9F58-8C2BA66F50B4}"/>
              </a:ext>
            </a:extLst>
          </p:cNvPr>
          <p:cNvSpPr txBox="1"/>
          <p:nvPr/>
        </p:nvSpPr>
        <p:spPr>
          <a:xfrm>
            <a:off x="7372561" y="442331"/>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8" name="Picture 7">
            <a:extLst>
              <a:ext uri="{FF2B5EF4-FFF2-40B4-BE49-F238E27FC236}">
                <a16:creationId xmlns:a16="http://schemas.microsoft.com/office/drawing/2014/main" id="{C6B33A99-0EEF-CF4F-ADA2-391F7C933A28}"/>
              </a:ext>
            </a:extLst>
          </p:cNvPr>
          <p:cNvPicPr>
            <a:picLocks noChangeAspect="1"/>
          </p:cNvPicPr>
          <p:nvPr/>
        </p:nvPicPr>
        <p:blipFill>
          <a:blip r:embed="rId4"/>
          <a:stretch>
            <a:fillRect/>
          </a:stretch>
        </p:blipFill>
        <p:spPr>
          <a:xfrm>
            <a:off x="3686185" y="3631880"/>
            <a:ext cx="4782136" cy="3193030"/>
          </a:xfrm>
          <a:prstGeom prst="rect">
            <a:avLst/>
          </a:prstGeom>
        </p:spPr>
      </p:pic>
    </p:spTree>
    <p:extLst>
      <p:ext uri="{BB962C8B-B14F-4D97-AF65-F5344CB8AC3E}">
        <p14:creationId xmlns:p14="http://schemas.microsoft.com/office/powerpoint/2010/main" val="28622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11990</TotalTime>
  <Words>675</Words>
  <Application>Microsoft Macintosh PowerPoint</Application>
  <PresentationFormat>Widescreen</PresentationFormat>
  <Paragraphs>140</Paragraphs>
  <Slides>13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Calibri Light</vt:lpstr>
      <vt:lpstr>Cambria Math</vt:lpstr>
      <vt:lpstr>Retrospect</vt:lpstr>
      <vt:lpstr>Custom Design</vt:lpstr>
      <vt:lpstr> HEP NTUA  Top Angular Report  11/12/2020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2175</cp:revision>
  <dcterms:created xsi:type="dcterms:W3CDTF">2019-11-29T10:22:58Z</dcterms:created>
  <dcterms:modified xsi:type="dcterms:W3CDTF">2020-12-11T08:01:06Z</dcterms:modified>
</cp:coreProperties>
</file>